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327" r:id="rId7"/>
    <p:sldId id="328" r:id="rId8"/>
    <p:sldId id="263" r:id="rId9"/>
    <p:sldId id="264" r:id="rId10"/>
    <p:sldId id="33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329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31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75"/>
      <p:bold r:id="rId76"/>
      <p:italic r:id="rId77"/>
      <p:bold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Helvetica Neue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jcakZGoEobtic1FIPo99gpcm7x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88130E-FA1D-45D8-A4ED-F3E904C9CA60}">
  <a:tblStyle styleId="{8188130E-FA1D-45D8-A4ED-F3E904C9CA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06FF80-E51E-4DBC-B74C-0FCECD68A49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9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8497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184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932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090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3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7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50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51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89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8575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193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4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078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02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675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562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418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381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830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79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186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39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68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714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251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302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60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02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776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424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711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444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440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30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251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563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042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819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246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356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935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334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7081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125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97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2058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85088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928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849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912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5703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153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6869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3650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686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41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927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9621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68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567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0291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670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967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7161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53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85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0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03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»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" name="Google Shape;20;p73"/>
          <p:cNvGrpSpPr/>
          <p:nvPr/>
        </p:nvGrpSpPr>
        <p:grpSpPr>
          <a:xfrm>
            <a:off x="405729" y="462858"/>
            <a:ext cx="8281071" cy="832542"/>
            <a:chOff x="405729" y="462858"/>
            <a:chExt cx="8281071" cy="551383"/>
          </a:xfrm>
        </p:grpSpPr>
        <p:sp>
          <p:nvSpPr>
            <p:cNvPr id="21" name="Google Shape;21;p73"/>
            <p:cNvSpPr/>
            <p:nvPr/>
          </p:nvSpPr>
          <p:spPr>
            <a:xfrm>
              <a:off x="405729" y="462858"/>
              <a:ext cx="8281071" cy="548521"/>
            </a:xfrm>
            <a:prstGeom prst="roundRect">
              <a:avLst>
                <a:gd name="adj" fmla="val 9389"/>
              </a:avLst>
            </a:pr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114300" cap="flat" cmpd="thickThin">
              <a:solidFill>
                <a:srgbClr val="D4A9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8890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2" name="Google Shape;22;p7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48600" y="488237"/>
              <a:ext cx="683678" cy="526004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23" name="Google Shape;23;p7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  <a:defRPr sz="3600"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4"/>
          <p:cNvSpPr/>
          <p:nvPr/>
        </p:nvSpPr>
        <p:spPr>
          <a:xfrm>
            <a:off x="609600" y="3505200"/>
            <a:ext cx="7924800" cy="2286000"/>
          </a:xfrm>
          <a:prstGeom prst="roundRect">
            <a:avLst>
              <a:gd name="adj" fmla="val 9389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712788" marR="0" lvl="0" indent="-623888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74"/>
          <p:cNvSpPr txBox="1">
            <a:spLocks noGrp="1"/>
          </p:cNvSpPr>
          <p:nvPr>
            <p:ph type="subTitle" idx="1"/>
          </p:nvPr>
        </p:nvSpPr>
        <p:spPr>
          <a:xfrm>
            <a:off x="1219200" y="50292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877" y="1143000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1" name="Google Shape;31;p74"/>
          <p:cNvSpPr txBox="1">
            <a:spLocks noGrp="1"/>
          </p:cNvSpPr>
          <p:nvPr>
            <p:ph type="ctrTitle"/>
          </p:nvPr>
        </p:nvSpPr>
        <p:spPr>
          <a:xfrm>
            <a:off x="685800" y="344244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7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8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medicine.medscape.com/article/155618-over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medicine.medscape.com/article/150490-overvie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dmanuals.com/professional/pediatrics/congenital-cardiovascular-anomalies/overview-of-congenital-cardiovascular-anomali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sdmanuals.com/professional/cardiovascular-disorders/cardiomyopathies/hypertrophic-cardiomyopathy" TargetMode="External"/><Relationship Id="rId5" Type="http://schemas.openxmlformats.org/officeDocument/2006/relationships/hyperlink" Target="https://www.msdmanuals.com/professional/cardiovascular-disorders/valvular-disorders/mitral-valve-prolapse-mvp" TargetMode="External"/><Relationship Id="rId4" Type="http://schemas.openxmlformats.org/officeDocument/2006/relationships/hyperlink" Target="https://www.msdmanuals.com/professional/pediatrics/miscellaneous-bacterial-infections-in-infants-and-children/rheumatic-feve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medicine.medscape.com/article/228936-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hajournals.org/doi/full/10.1161/CIR.0000000000000205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121823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179904" y="3705601"/>
            <a:ext cx="6434514" cy="1176093"/>
          </a:xfrm>
          <a:prstGeom prst="roundRect">
            <a:avLst>
              <a:gd name="adj" fmla="val 9389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712788" marR="0" lvl="0" indent="-623888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marR="0" lvl="0" indent="0" algn="ctr" rtl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3300"/>
              </a:buClr>
              <a:buSzPts val="2800"/>
              <a:buFont typeface="Times New Roman"/>
              <a:buNone/>
            </a:pPr>
            <a:r>
              <a:rPr lang="en-US" sz="2800" b="1" i="0" u="none" strike="noStrike" cap="none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Armed Forces College of Medicine</a:t>
            </a:r>
            <a:endParaRPr/>
          </a:p>
          <a:p>
            <a:pPr marL="88900" marR="0" lvl="0" indent="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AFCM</a:t>
            </a:r>
            <a:endParaRPr sz="2400" b="1" i="0" u="none" strike="noStrike" cap="none">
              <a:solidFill>
                <a:srgbClr val="66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86" y="231187"/>
            <a:ext cx="5379213" cy="468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6725" y="5051078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pharyngeal infection with beta-hemolytic group A streptococcal bacteria, less than 3% of patients develop rheumatic fever and around 40% of those patients develop rheumatic heart disease. Antigenic mimicry, genetic predisposition, and gut/oral </a:t>
            </a:r>
            <a:r>
              <a:rPr lang="en-US" dirty="0" err="1"/>
              <a:t>microbiota</a:t>
            </a:r>
            <a:r>
              <a:rPr lang="en-US" dirty="0"/>
              <a:t> all determine susceptibility to RHD</a:t>
            </a:r>
          </a:p>
        </p:txBody>
      </p:sp>
    </p:spTree>
    <p:extLst>
      <p:ext uri="{BB962C8B-B14F-4D97-AF65-F5344CB8AC3E}">
        <p14:creationId xmlns:p14="http://schemas.microsoft.com/office/powerpoint/2010/main" val="25155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Symptoms occur </a:t>
            </a:r>
            <a:r>
              <a:rPr lang="en-US" b="1" dirty="0"/>
              <a:t>after 2-3 weeks </a:t>
            </a:r>
            <a:r>
              <a:rPr lang="en-US" dirty="0"/>
              <a:t>of infection.</a:t>
            </a:r>
            <a:endParaRPr dirty="0"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• Organism </a:t>
            </a:r>
            <a:r>
              <a:rPr lang="en-US" b="1" dirty="0"/>
              <a:t>cannot</a:t>
            </a:r>
            <a:r>
              <a:rPr lang="en-US" dirty="0"/>
              <a:t> be isolated from the lesions in target tissues. </a:t>
            </a:r>
            <a:endParaRPr dirty="0"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Antibodies against M-proteins of Strep </a:t>
            </a:r>
            <a:r>
              <a:rPr lang="en-US" b="1" dirty="0"/>
              <a:t>cross</a:t>
            </a:r>
            <a:r>
              <a:rPr lang="en-US" dirty="0"/>
              <a:t> react with glycoproteins in the heart, joints and other tissues.</a:t>
            </a:r>
            <a:endParaRPr dirty="0"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• Patients with RF have </a:t>
            </a:r>
            <a:r>
              <a:rPr lang="en-US" b="1" dirty="0"/>
              <a:t>elevated </a:t>
            </a:r>
            <a:r>
              <a:rPr lang="en-US" b="1" dirty="0" err="1"/>
              <a:t>titres</a:t>
            </a:r>
            <a:r>
              <a:rPr lang="en-US" b="1" dirty="0"/>
              <a:t> </a:t>
            </a:r>
            <a:r>
              <a:rPr lang="en-US" dirty="0"/>
              <a:t>of anti-</a:t>
            </a:r>
            <a:r>
              <a:rPr lang="en-US" dirty="0" err="1"/>
              <a:t>streptolysin</a:t>
            </a:r>
            <a:r>
              <a:rPr lang="en-US" dirty="0"/>
              <a:t> O and S, </a:t>
            </a:r>
            <a:r>
              <a:rPr lang="en-US" dirty="0" err="1"/>
              <a:t>antistreptokinase</a:t>
            </a:r>
            <a:r>
              <a:rPr lang="en-US" dirty="0"/>
              <a:t>, </a:t>
            </a:r>
            <a:r>
              <a:rPr lang="en-US" dirty="0" err="1"/>
              <a:t>antistreptohyaluronidase</a:t>
            </a:r>
            <a:r>
              <a:rPr lang="en-US" dirty="0"/>
              <a:t> and anti-</a:t>
            </a:r>
            <a:r>
              <a:rPr lang="en-US" dirty="0" err="1"/>
              <a:t>DNAase</a:t>
            </a:r>
            <a:r>
              <a:rPr lang="en-US" dirty="0"/>
              <a:t> B.</a:t>
            </a:r>
            <a:endParaRPr dirty="0"/>
          </a:p>
        </p:txBody>
      </p: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Two types of reactions are identified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 dirty="0"/>
              <a:t>Exudative reaction: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 u="sng" dirty="0" err="1"/>
              <a:t>Affecting</a:t>
            </a:r>
            <a:r>
              <a:rPr lang="en-US" dirty="0" err="1"/>
              <a:t>:Pleura</a:t>
            </a:r>
            <a:r>
              <a:rPr lang="en-US" dirty="0"/>
              <a:t>, Pericardium.&amp; Synovial membrane of joints.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exudative reaction </a:t>
            </a:r>
            <a:r>
              <a:rPr lang="en-US" dirty="0">
                <a:solidFill>
                  <a:srgbClr val="FF0000"/>
                </a:solidFill>
              </a:rPr>
              <a:t>heals mostly by resolution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 dirty="0"/>
              <a:t>Proliferative reaction </a:t>
            </a:r>
            <a:r>
              <a:rPr lang="en-US" b="1" dirty="0"/>
              <a:t>(</a:t>
            </a:r>
            <a:r>
              <a:rPr lang="en-US" dirty="0" err="1"/>
              <a:t>Aschoff</a:t>
            </a:r>
            <a:r>
              <a:rPr lang="en-US" dirty="0"/>
              <a:t> nodules)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central necrosis surrounded by </a:t>
            </a:r>
            <a:r>
              <a:rPr lang="en-US" dirty="0" err="1"/>
              <a:t>inflamatory</a:t>
            </a:r>
            <a:r>
              <a:rPr lang="en-US" dirty="0"/>
              <a:t>  cells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Affecting the myocardium &amp;endocardium , heal by fibrosis 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</p:txBody>
      </p:sp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Pathology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Clinical features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b="0"/>
              <a:t/>
            </a:r>
            <a:br>
              <a:rPr lang="en-US" b="0"/>
            </a:br>
            <a:r>
              <a:rPr lang="en-US"/>
              <a:t>Sore throat</a:t>
            </a:r>
            <a:r>
              <a:rPr lang="en-US" b="0"/>
              <a:t/>
            </a:r>
            <a:br>
              <a:rPr lang="en-US" b="0"/>
            </a:br>
            <a:endParaRPr/>
          </a:p>
        </p:txBody>
      </p:sp>
      <p:pic>
        <p:nvPicPr>
          <p:cNvPr id="167" name="Google Shape;167;p13" descr="Rheumatic Fever - Mighty Guid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4267200"/>
            <a:ext cx="3376612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 descr="Rheumatic fever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704" y="4114800"/>
            <a:ext cx="38100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457200" y="1295400"/>
            <a:ext cx="84582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35%-6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 of patients with rheumatic fever recall having any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respiratory symptoms in the preceding several weeks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*Many symptomatic individuals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seek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attention, go undiagnosed, or do not take the prescribed antibiotic for acute rheumatic fever (ARF) prevention.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*If a course of penicillin or another appropriate antibiotic is taken at this time, the risk for ARF is reduced by approximately 80%.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>
            <a:spLocks noGrp="1"/>
          </p:cNvSpPr>
          <p:nvPr>
            <p:ph type="body" idx="1"/>
          </p:nvPr>
        </p:nvSpPr>
        <p:spPr>
          <a:xfrm>
            <a:off x="477078" y="1600200"/>
            <a:ext cx="820972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 Most manifestations of ARF are accompanied by fever (with the exception of chorea).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 Temperature greater than or equal to 38°C on admission, or documented during the current illness, should be considered. 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  Fever, like arthritis and arthralgia, is usually quickly responsive to NSAID/salicylate therapy. </a:t>
            </a:r>
            <a:endParaRPr dirty="0"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Fever </a:t>
            </a:r>
            <a:endParaRPr/>
          </a:p>
        </p:txBody>
      </p:sp>
      <p:pic>
        <p:nvPicPr>
          <p:cNvPr id="176" name="Google Shape;176;p14" descr="Rheumatic Fever – Causes, Symptoms and Treatment | Good IT Online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4724400"/>
            <a:ext cx="29718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 The Major manfistations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6868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3429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Arthritis is the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earliest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manifestation of acute rheumatic fever.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*Occur in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75%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of first attack</a:t>
            </a:r>
            <a:endParaRPr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Flitting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(jumping from one joint to other ) &amp;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fleeting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(transient)  polyarthritis, involving major joints</a:t>
            </a:r>
            <a:endParaRPr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Commonly involved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large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joints-knee, ankle, elbow &amp; wrist</a:t>
            </a:r>
            <a:endParaRPr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i="1" dirty="0">
                <a:latin typeface="Arial"/>
                <a:ea typeface="Arial"/>
                <a:cs typeface="Arial"/>
                <a:sym typeface="Arial"/>
              </a:rPr>
              <a:t>In children below 5 </a:t>
            </a:r>
            <a:r>
              <a:rPr lang="en-US" sz="3600" i="1" dirty="0" err="1">
                <a:latin typeface="Arial"/>
                <a:ea typeface="Arial"/>
                <a:cs typeface="Arial"/>
                <a:sym typeface="Arial"/>
              </a:rPr>
              <a:t>yrs</a:t>
            </a:r>
            <a:r>
              <a:rPr lang="en-US" sz="3600" i="1" dirty="0">
                <a:latin typeface="Arial"/>
                <a:ea typeface="Arial"/>
                <a:cs typeface="Arial"/>
                <a:sym typeface="Arial"/>
              </a:rPr>
              <a:t> arthritis usually mild</a:t>
            </a:r>
            <a:endParaRPr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In most instances, the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entire bout of arthritis subsides within 4-6 weeks </a:t>
            </a: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without any 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permanent damage</a:t>
            </a:r>
            <a:endParaRPr b="1"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Rheumatic joints are generally hot, red, </a:t>
            </a:r>
            <a:r>
              <a:rPr lang="en-US" sz="3600" dirty="0" err="1">
                <a:latin typeface="Arial"/>
                <a:ea typeface="Arial"/>
                <a:cs typeface="Arial"/>
                <a:sym typeface="Arial"/>
              </a:rPr>
              <a:t>swollen,and</a:t>
            </a:r>
            <a:r>
              <a:rPr lang="en-US" sz="3600" i="1" dirty="0">
                <a:latin typeface="Arial"/>
                <a:ea typeface="Arial"/>
                <a:cs typeface="Arial"/>
                <a:sym typeface="Arial"/>
              </a:rPr>
              <a:t> tender.</a:t>
            </a:r>
            <a:endParaRPr dirty="0"/>
          </a:p>
          <a:p>
            <a:pPr marL="342900" lvl="0" indent="-34290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 A dramatic response to even small doses of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salicylates</a:t>
            </a:r>
            <a:endParaRPr sz="3600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i="1" dirty="0"/>
          </a:p>
          <a:p>
            <a:pPr marL="0" lvl="0" indent="0" algn="l" rtl="0"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1. Arthritis</a:t>
            </a:r>
            <a:endParaRPr/>
          </a:p>
        </p:txBody>
      </p:sp>
      <p:pic>
        <p:nvPicPr>
          <p:cNvPr id="189" name="Google Shape;189;p16" descr="Acute Rheumatic Fe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6050" y="5324825"/>
            <a:ext cx="2647950" cy="142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2. Carditis</a:t>
            </a:r>
            <a:endParaRPr/>
          </a:p>
        </p:txBody>
      </p:sp>
      <p:pic>
        <p:nvPicPr>
          <p:cNvPr id="195" name="Google Shape;195;p17" descr="Homeopathy Treatment for Rheumatic Heart Diseas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1772588"/>
            <a:ext cx="3047999" cy="37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152400" y="1371600"/>
            <a:ext cx="54864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Manifests as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pancarditis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(endocarditis, myocarditis and pericarditis).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Occusr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40-50% of cases.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Carditis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manifestation of rheumatic fever that leaves a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sequelae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permanent damage.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•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Valvulitis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occur in </a:t>
            </a: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acute phase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•In </a:t>
            </a:r>
            <a:r>
              <a:rPr lang="en-U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Chronic phase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fibrosis, calcification &amp; stenosis of heart valves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PERICARDITIS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Present in 15 % patients of </a:t>
            </a:r>
            <a:r>
              <a:rPr lang="en-US" dirty="0" err="1"/>
              <a:t>carditis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Friction </a:t>
            </a:r>
            <a:r>
              <a:rPr lang="en-US" b="1" dirty="0" err="1">
                <a:solidFill>
                  <a:srgbClr val="FF0000"/>
                </a:solidFill>
              </a:rPr>
              <a:t>rub,Pericardial</a:t>
            </a:r>
            <a:r>
              <a:rPr lang="en-US" b="1" dirty="0">
                <a:solidFill>
                  <a:srgbClr val="FF0000"/>
                </a:solidFill>
              </a:rPr>
              <a:t> effusion </a:t>
            </a:r>
            <a:endParaRPr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ECG : ST and T changes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MYOCARDITIS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Cardiac enlargement, Soft first heart sound, </a:t>
            </a:r>
            <a:r>
              <a:rPr lang="en-US" b="1" dirty="0" err="1"/>
              <a:t>Protodiastolic</a:t>
            </a:r>
            <a:r>
              <a:rPr lang="en-US" b="1" dirty="0"/>
              <a:t> gallop&amp; CHF </a:t>
            </a:r>
            <a:endParaRPr b="1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ENDOCARDITIS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</a:t>
            </a:r>
            <a:r>
              <a:rPr lang="en-US" dirty="0" err="1"/>
              <a:t>Pansystolic</a:t>
            </a:r>
            <a:r>
              <a:rPr lang="en-US" dirty="0"/>
              <a:t> murmur of MR and AR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The signs of carditis include: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Rewritten by 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Basant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Samy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Mohammed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 of Cardiology </a:t>
            </a: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838200" y="344244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accent2"/>
                </a:solidFill>
              </a:rPr>
              <a:t>Acute Rheumatic Fever &amp; Infective </a:t>
            </a:r>
            <a:r>
              <a:rPr lang="en-US" sz="2800" dirty="0" err="1">
                <a:solidFill>
                  <a:schemeClr val="accent2"/>
                </a:solidFill>
              </a:rPr>
              <a:t>endocardities</a:t>
            </a:r>
            <a:r>
              <a:rPr lang="en-US" sz="2800" dirty="0">
                <a:solidFill>
                  <a:schemeClr val="accent2"/>
                </a:solidFill>
              </a:rPr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high-pitched, blowing, </a:t>
            </a:r>
            <a:r>
              <a:rPr lang="en-US" dirty="0" err="1"/>
              <a:t>holosystolic</a:t>
            </a:r>
            <a:r>
              <a:rPr lang="en-US" dirty="0"/>
              <a:t>, apical murmur of 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mitral regurgitation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low-pitched, apical, mid-diastolic, flow murmur (Carey-Coombs murmur)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A high-pitched, decrescendo, diastolic murmur of 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aortic regurgitation</a:t>
            </a:r>
            <a:r>
              <a:rPr lang="en-US" dirty="0"/>
              <a:t> heard at the aortic area.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Murmurs of mitral and aortic stenosis are observed in </a:t>
            </a:r>
            <a:r>
              <a:rPr lang="en-US" b="1" dirty="0"/>
              <a:t>chronic </a:t>
            </a:r>
            <a:r>
              <a:rPr lang="en-US" b="1" dirty="0" err="1"/>
              <a:t>valvular</a:t>
            </a:r>
            <a:r>
              <a:rPr lang="en-US" b="1" dirty="0"/>
              <a:t> </a:t>
            </a:r>
            <a:r>
              <a:rPr lang="en-US" dirty="0"/>
              <a:t>heart disease.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Isolated aortic disease is </a:t>
            </a:r>
            <a:r>
              <a:rPr lang="en-US" b="1" dirty="0"/>
              <a:t>distinctly unusual.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dirty="0"/>
              <a:t>Characteristic murmurs of acute </a:t>
            </a:r>
            <a:r>
              <a:rPr lang="en-US" sz="2400" dirty="0" err="1"/>
              <a:t>carditis</a:t>
            </a:r>
            <a:r>
              <a:rPr lang="en-US" sz="2400" dirty="0"/>
              <a:t> include </a:t>
            </a:r>
            <a:br>
              <a:rPr lang="en-US" sz="2400" dirty="0"/>
            </a:b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76200" y="1371600"/>
            <a:ext cx="8915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Neuropsychiatric</a:t>
            </a:r>
            <a:r>
              <a:rPr lang="en-US" dirty="0"/>
              <a:t> disorder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 Mainly in </a:t>
            </a:r>
            <a:r>
              <a:rPr lang="en-US" b="1" dirty="0"/>
              <a:t>girls of 3-15 </a:t>
            </a:r>
            <a:r>
              <a:rPr lang="en-US" dirty="0" err="1"/>
              <a:t>yrs</a:t>
            </a:r>
            <a:r>
              <a:rPr lang="en-US" dirty="0"/>
              <a:t> age.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</a:t>
            </a:r>
            <a:r>
              <a:rPr lang="en-US" b="1" dirty="0"/>
              <a:t>Late manifestation</a:t>
            </a:r>
            <a:r>
              <a:rPr lang="en-US" dirty="0"/>
              <a:t>: </a:t>
            </a:r>
            <a:r>
              <a:rPr lang="en-US" u="sng" dirty="0">
                <a:solidFill>
                  <a:srgbClr val="FF0000"/>
                </a:solidFill>
              </a:rPr>
              <a:t>6 </a:t>
            </a:r>
            <a:r>
              <a:rPr lang="en-US" u="sng" dirty="0" err="1">
                <a:solidFill>
                  <a:srgbClr val="FF0000"/>
                </a:solidFill>
              </a:rPr>
              <a:t>mo</a:t>
            </a:r>
            <a:r>
              <a:rPr lang="en-US" u="sng" dirty="0">
                <a:solidFill>
                  <a:srgbClr val="FF0000"/>
                </a:solidFill>
              </a:rPr>
              <a:t> after the attack of RF. </a:t>
            </a:r>
            <a:endParaRPr u="sng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Characterized by </a:t>
            </a:r>
            <a:r>
              <a:rPr lang="en-US" dirty="0"/>
              <a:t>involuntary movements specially of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the face and limbs, muscle weakness, disturbances of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speech and gait&amp; poor scholastic performance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 u="sng" dirty="0"/>
              <a:t>Neurologic Signs </a:t>
            </a:r>
            <a:r>
              <a:rPr lang="en-US" dirty="0"/>
              <a:t>: Choric Movement &amp; </a:t>
            </a:r>
            <a:r>
              <a:rPr lang="en-US" dirty="0" err="1"/>
              <a:t>Hypotonia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 u="sng" dirty="0"/>
              <a:t>Psychiatric Signs : </a:t>
            </a:r>
            <a:r>
              <a:rPr lang="en-US" dirty="0"/>
              <a:t>Emotional Liability, Hyperactivity, Separation Anxiety, Obsessions &amp;Compulsions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Like the </a:t>
            </a:r>
            <a:r>
              <a:rPr lang="en-US" b="1" dirty="0"/>
              <a:t>arthritis, Sydenham chorea </a:t>
            </a:r>
            <a:r>
              <a:rPr lang="en-US" dirty="0"/>
              <a:t>usually </a:t>
            </a:r>
            <a:r>
              <a:rPr lang="en-US" b="1" dirty="0"/>
              <a:t>resolves without permanent damage </a:t>
            </a:r>
            <a:r>
              <a:rPr lang="en-US" dirty="0"/>
              <a:t>but occasionally lasts 2-3 years</a:t>
            </a:r>
            <a:endParaRPr dirty="0"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311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3. Sydenham Chorea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465151" y="1371600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Occur in Unique, transient, </a:t>
            </a:r>
            <a:r>
              <a:rPr lang="en-US" dirty="0" err="1">
                <a:solidFill>
                  <a:srgbClr val="FF0000"/>
                </a:solidFill>
              </a:rPr>
              <a:t>serpiginous</a:t>
            </a:r>
            <a:r>
              <a:rPr lang="en-US" dirty="0">
                <a:solidFill>
                  <a:srgbClr val="FF0000"/>
                </a:solidFill>
              </a:rPr>
              <a:t>-looking </a:t>
            </a:r>
            <a:r>
              <a:rPr lang="en-US" dirty="0"/>
              <a:t>lesions of 1-2 inches in size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</a:t>
            </a:r>
            <a:r>
              <a:rPr lang="en-US" b="1" dirty="0">
                <a:solidFill>
                  <a:srgbClr val="FF0000"/>
                </a:solidFill>
              </a:rPr>
              <a:t>Pale center with red irregular margin,</a:t>
            </a:r>
            <a:r>
              <a:rPr lang="en-US" dirty="0"/>
              <a:t> non-itchy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More on trunks &amp; inner proximal portions of the extremities.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Often associated </a:t>
            </a:r>
            <a:r>
              <a:rPr lang="en-US" dirty="0">
                <a:solidFill>
                  <a:srgbClr val="FF0000"/>
                </a:solidFill>
              </a:rPr>
              <a:t>with chronic </a:t>
            </a:r>
            <a:r>
              <a:rPr lang="en-US" dirty="0" err="1">
                <a:solidFill>
                  <a:srgbClr val="FF0000"/>
                </a:solidFill>
              </a:rPr>
              <a:t>carditis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Rash is faintly reddish, not raised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above the skin and non itching</a:t>
            </a:r>
            <a:endParaRPr dirty="0"/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4.Erythema Marginatum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dirty="0" smtClean="0"/>
              <a:t>-</a:t>
            </a:r>
            <a:endParaRPr dirty="0"/>
          </a:p>
        </p:txBody>
      </p:sp>
      <p:pic>
        <p:nvPicPr>
          <p:cNvPr id="227" name="Google Shape;22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0"/>
            <a:ext cx="8839200" cy="473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609600" y="1447801"/>
            <a:ext cx="8534400" cy="405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Occurs in 10%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Painless, pea-sized ,palpable nodules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Mainly over extensor surfaces of joints, spine, scapulae &amp; scalp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Associated with strong </a:t>
            </a:r>
            <a:r>
              <a:rPr lang="en-US" dirty="0" err="1"/>
              <a:t>seropositivity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Always associated with severe </a:t>
            </a:r>
            <a:r>
              <a:rPr lang="en-US" dirty="0" err="1"/>
              <a:t>carditis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405729" y="571884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5. Subcutaneous nodules</a:t>
            </a:r>
            <a:endParaRPr/>
          </a:p>
        </p:txBody>
      </p:sp>
      <p:pic>
        <p:nvPicPr>
          <p:cNvPr id="234" name="Google Shape;234;p23" descr="fig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167" y="4487773"/>
            <a:ext cx="4609833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" y="4468938"/>
            <a:ext cx="4457967" cy="225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  <p:pic>
        <p:nvPicPr>
          <p:cNvPr id="241" name="Google Shape;241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60195"/>
            <a:ext cx="91440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Other symptoms may include fever, abdominal pain, arthralgia, malaise, and epistaxis.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****</a:t>
            </a:r>
            <a:r>
              <a:rPr lang="en-US" b="1" dirty="0"/>
              <a:t>Untreated rheumatic fever/chronic rheumatic fever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average duration of an untreated ARF attack is 3 months.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Chronic rheumatic </a:t>
            </a:r>
            <a:r>
              <a:rPr lang="en-US" dirty="0" err="1"/>
              <a:t>fever,generally</a:t>
            </a:r>
            <a:r>
              <a:rPr lang="en-US" dirty="0"/>
              <a:t> defined as disease persisting for longer than 6 months, occurs in less than 5% of cases.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Other symptoms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4400" b="1" dirty="0"/>
              <a:t>Throat culture</a:t>
            </a:r>
            <a:endParaRPr sz="4400" b="1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highlight>
                  <a:srgbClr val="FFFF00"/>
                </a:highlight>
              </a:rPr>
              <a:t>Antibody titer tests:</a:t>
            </a:r>
            <a:r>
              <a:rPr lang="en-US" dirty="0"/>
              <a:t> include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    ASO test, </a:t>
            </a:r>
            <a:r>
              <a:rPr lang="en-US" dirty="0" err="1"/>
              <a:t>antistreptococcal</a:t>
            </a:r>
            <a:r>
              <a:rPr lang="en-US" dirty="0"/>
              <a:t> </a:t>
            </a:r>
            <a:r>
              <a:rPr lang="en-US" dirty="0" err="1"/>
              <a:t>DNAse</a:t>
            </a:r>
            <a:r>
              <a:rPr lang="en-US" dirty="0"/>
              <a:t> B (ADB) test, and the </a:t>
            </a:r>
            <a:r>
              <a:rPr lang="en-US" dirty="0" err="1"/>
              <a:t>antistreptococcal</a:t>
            </a:r>
            <a:r>
              <a:rPr lang="en-US" dirty="0"/>
              <a:t> </a:t>
            </a:r>
            <a:r>
              <a:rPr lang="en-US" dirty="0" err="1"/>
              <a:t>hyaluronidase</a:t>
            </a:r>
            <a:r>
              <a:rPr lang="en-US" dirty="0"/>
              <a:t> (AH) test.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Erythrocyte sedimentation rate, and C-reactive protein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Blood cultures to help rule out infective endocarditis, bacteremia, and disseminated </a:t>
            </a:r>
            <a:r>
              <a:rPr lang="en-US" dirty="0" err="1"/>
              <a:t>gonococcal</a:t>
            </a:r>
            <a:r>
              <a:rPr lang="en-US" dirty="0"/>
              <a:t> infection.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Work up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 b="1" u="sng" dirty="0">
                <a:solidFill>
                  <a:srgbClr val="FF0000"/>
                </a:solidFill>
              </a:rPr>
              <a:t>ECG:  </a:t>
            </a:r>
            <a:r>
              <a:rPr lang="en-US" dirty="0"/>
              <a:t>first degree A-V block=prolonged P-R interval , low voltage QRS, T wave changes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 b="1" u="sng" dirty="0">
                <a:solidFill>
                  <a:srgbClr val="FF0000"/>
                </a:solidFill>
              </a:rPr>
              <a:t>Imaging Studies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Chest radiography can reveal cardiomegaly and CHF in patients with </a:t>
            </a:r>
            <a:r>
              <a:rPr lang="en-US" dirty="0" err="1"/>
              <a:t>carditis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Echocardiography demonstrate </a:t>
            </a:r>
            <a:r>
              <a:rPr lang="en-US" dirty="0" err="1"/>
              <a:t>valvular</a:t>
            </a:r>
            <a:r>
              <a:rPr lang="en-US" dirty="0"/>
              <a:t> lesions in acute or chronic rheumatic heart disease.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  <p:pic>
        <p:nvPicPr>
          <p:cNvPr id="265" name="Google Shape;265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81000"/>
            <a:ext cx="9067800" cy="574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prevention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treatment of infective endocarditis.</a:t>
            </a:r>
            <a:endParaRPr dirty="0"/>
          </a:p>
          <a:p>
            <a:pPr marL="342900" lvl="0" indent="-342900">
              <a:spcBef>
                <a:spcPts val="0"/>
              </a:spcBef>
            </a:pPr>
            <a:r>
              <a:rPr lang="en-US" dirty="0"/>
              <a:t>By the end of this lecture the student will be able to:</a:t>
            </a:r>
          </a:p>
          <a:p>
            <a:pPr marL="342900" lvl="0" indent="-339725">
              <a:spcBef>
                <a:spcPts val="638"/>
              </a:spcBef>
              <a:buClr>
                <a:srgbClr val="000000"/>
              </a:buClr>
              <a:buSzPts val="1260"/>
            </a:pPr>
            <a:r>
              <a:rPr lang="en-US" dirty="0">
                <a:solidFill>
                  <a:srgbClr val="000000"/>
                </a:solidFill>
              </a:rPr>
              <a:t>List the diagnostic signs of rheumatic fever and rheumatic heart disease.</a:t>
            </a:r>
            <a:endParaRPr lang="en-US" dirty="0"/>
          </a:p>
          <a:p>
            <a:pPr marL="342900" lvl="0" indent="-339725">
              <a:spcBef>
                <a:spcPts val="2063"/>
              </a:spcBef>
              <a:buClr>
                <a:srgbClr val="000000"/>
              </a:buClr>
              <a:buSzPts val="1260"/>
            </a:pPr>
            <a:r>
              <a:rPr lang="en-US" dirty="0">
                <a:solidFill>
                  <a:srgbClr val="000000"/>
                </a:solidFill>
              </a:rPr>
              <a:t>Recognize the way of  </a:t>
            </a:r>
            <a:r>
              <a:rPr lang="en-US" dirty="0" err="1">
                <a:solidFill>
                  <a:srgbClr val="000000"/>
                </a:solidFill>
              </a:rPr>
              <a:t>prevention&amp;treatment</a:t>
            </a:r>
            <a:r>
              <a:rPr lang="en-US" dirty="0">
                <a:solidFill>
                  <a:srgbClr val="000000"/>
                </a:solidFill>
              </a:rPr>
              <a:t> of rheumatic fever.</a:t>
            </a:r>
            <a:endParaRPr lang="en-US" dirty="0"/>
          </a:p>
          <a:p>
            <a:pPr marL="342900" lvl="0" indent="-339725">
              <a:spcBef>
                <a:spcPts val="2063"/>
              </a:spcBef>
              <a:buClr>
                <a:srgbClr val="000000"/>
              </a:buClr>
              <a:buSzPts val="1260"/>
            </a:pPr>
            <a:r>
              <a:rPr lang="en-US" dirty="0">
                <a:solidFill>
                  <a:srgbClr val="000000"/>
                </a:solidFill>
              </a:rPr>
              <a:t>List the diagnostic signs of infective endocarditis.</a:t>
            </a:r>
            <a:endParaRPr lang="en-US" dirty="0"/>
          </a:p>
          <a:p>
            <a:pPr marL="342900" lvl="0" indent="-339725">
              <a:spcBef>
                <a:spcPts val="2063"/>
              </a:spcBef>
              <a:buClr>
                <a:srgbClr val="000000"/>
              </a:buClr>
              <a:buSzPts val="1260"/>
            </a:pPr>
            <a:r>
              <a:rPr lang="en-US" dirty="0">
                <a:solidFill>
                  <a:srgbClr val="000000"/>
                </a:solidFill>
              </a:rPr>
              <a:t>Recognize the way of 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accent2"/>
                </a:solidFill>
              </a:rPr>
              <a:t>Indented Learning Outcomes (ILOs)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06400" y="-457201"/>
            <a:ext cx="7467600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dirty="0"/>
              <a:t>Diagnostic criteria for rheumatic fever – modified 2015 Jones criteria</a:t>
            </a: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346180"/>
            <a:ext cx="8439150" cy="551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patient with arthritis as major criterion  </a:t>
            </a:r>
            <a:r>
              <a:rPr lang="en-US" dirty="0" err="1"/>
              <a:t>polyartheralgia</a:t>
            </a:r>
            <a:r>
              <a:rPr lang="en-US" dirty="0"/>
              <a:t> </a:t>
            </a:r>
            <a:r>
              <a:rPr lang="en-US" b="1" dirty="0"/>
              <a:t>cannot</a:t>
            </a:r>
            <a:r>
              <a:rPr lang="en-US" dirty="0"/>
              <a:t> be counted as minor </a:t>
            </a:r>
            <a:r>
              <a:rPr lang="en-US" dirty="0" err="1"/>
              <a:t>critetrion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381000" y="609600"/>
            <a:ext cx="746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u="sng"/>
              <a:t>Notice that </a:t>
            </a:r>
            <a:r>
              <a:rPr lang="en-US" sz="2800"/>
              <a:t/>
            </a:r>
            <a:br>
              <a:rPr lang="en-US" sz="2800"/>
            </a:b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diagnosis of RF in the whole population with </a:t>
            </a:r>
            <a:r>
              <a:rPr lang="en-US" b="1" dirty="0"/>
              <a:t>evidence of antecedent </a:t>
            </a:r>
            <a:r>
              <a:rPr lang="en-US" b="1" dirty="0">
                <a:solidFill>
                  <a:srgbClr val="FF0000"/>
                </a:solidFill>
              </a:rPr>
              <a:t>group A β-hemolytic </a:t>
            </a:r>
            <a:r>
              <a:rPr lang="en-US" dirty="0">
                <a:solidFill>
                  <a:srgbClr val="FF0000"/>
                </a:solidFill>
              </a:rPr>
              <a:t>streptococcal infection</a:t>
            </a:r>
            <a:r>
              <a:rPr lang="en-US" dirty="0"/>
              <a:t> requires a confirmation of </a:t>
            </a:r>
            <a:r>
              <a:rPr lang="en-US" b="1" dirty="0">
                <a:solidFill>
                  <a:srgbClr val="FF0000"/>
                </a:solidFill>
              </a:rPr>
              <a:t>two major criteria or one major and two minor </a:t>
            </a:r>
            <a:r>
              <a:rPr lang="en-US" dirty="0"/>
              <a:t>criteria – the first episode of the disease.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diagnosis of subsequent episodes of the disease requires a confirmation of two major criteria or one major and two minor criteria or three minor criteria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4" y="1491094"/>
            <a:ext cx="7783188" cy="4988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14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There is no treatment for ARF that has been proven to alter the likelihood of developing, or the severity of RHD.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With the exception of treatment of heart failure, which may be life-saving in cases of severe </a:t>
            </a:r>
            <a:r>
              <a:rPr lang="en-US" dirty="0" err="1"/>
              <a:t>carditis</a:t>
            </a:r>
            <a:r>
              <a:rPr lang="en-US" dirty="0"/>
              <a:t>, the treatment of ARF is symptomatic.</a:t>
            </a:r>
            <a:endParaRPr dirty="0"/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 b="0"/>
              <a:t>TREATMENT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1. Penicillins: </a:t>
            </a:r>
            <a:r>
              <a:rPr lang="en-US"/>
              <a:t>(to eliminate any residual streptococcal infection)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Phenoxy-methylpenicillin (oral) 250-500 mg/6 hrs for 1 week.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Benzathine. P (1.2 million units), I.M.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Ampicillin or amoxicillin  500 mg/ 6 hours for 1 week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/>
              <a:t>Active treatment</a:t>
            </a:r>
            <a:br>
              <a:rPr lang="en-US" sz="2800"/>
            </a:b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Salicylates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Used for patient with moderate to sever arthritis and </a:t>
            </a:r>
            <a:r>
              <a:rPr lang="en-US" dirty="0" err="1"/>
              <a:t>carditis</a:t>
            </a:r>
            <a:r>
              <a:rPr lang="en-US" dirty="0"/>
              <a:t> without heart failure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Treatment is administrated for at least 8 weeks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Corticosteroids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Used in sever </a:t>
            </a:r>
            <a:r>
              <a:rPr lang="en-US" dirty="0" err="1"/>
              <a:t>carditis</a:t>
            </a:r>
            <a:r>
              <a:rPr lang="en-US" dirty="0"/>
              <a:t> &amp;CHF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High dose </a:t>
            </a:r>
            <a:r>
              <a:rPr lang="en-US" dirty="0" err="1"/>
              <a:t>predinosone</a:t>
            </a:r>
            <a:r>
              <a:rPr lang="en-US" dirty="0"/>
              <a:t> is </a:t>
            </a:r>
            <a:r>
              <a:rPr lang="en-US" dirty="0" err="1"/>
              <a:t>adminstrated</a:t>
            </a:r>
            <a:r>
              <a:rPr lang="en-US" dirty="0"/>
              <a:t> over 2-3 weeks , then tapered over 3</a:t>
            </a:r>
            <a:r>
              <a:rPr lang="en-US" baseline="30000" dirty="0"/>
              <a:t>rd</a:t>
            </a:r>
            <a:r>
              <a:rPr lang="en-US" dirty="0"/>
              <a:t> week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If CHF </a:t>
            </a:r>
            <a:r>
              <a:rPr lang="en-US" dirty="0"/>
              <a:t>: standard HF therapy  </a:t>
            </a: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37"/>
          <p:cNvGraphicFramePr/>
          <p:nvPr/>
        </p:nvGraphicFramePr>
        <p:xfrm>
          <a:off x="0" y="1631328"/>
          <a:ext cx="9144000" cy="5226700"/>
        </p:xfrm>
        <a:graphic>
          <a:graphicData uri="http://schemas.openxmlformats.org/drawingml/2006/table">
            <a:tbl>
              <a:tblPr firstRow="1" bandRow="1">
                <a:noFill/>
                <a:tableStyleId>{C906FF80-E51E-4DBC-B74C-0FCECD68A494}</a:tableStyleId>
              </a:tblPr>
              <a:tblGrid>
                <a:gridCol w="9144000"/>
              </a:tblGrid>
              <a:tr h="4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Primordial prevention</a:t>
                      </a:r>
                      <a:endParaRPr sz="20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</a:tr>
              <a:tr h="6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Reduce household overcrowding, poverty, malnutrition, improve health care access</a:t>
                      </a:r>
                      <a:endParaRPr dirty="0"/>
                    </a:p>
                  </a:txBody>
                  <a:tcPr marL="91450" marR="91450" marT="45725" marB="45725"/>
                </a:tc>
              </a:tr>
              <a:tr h="4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Primary prevention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64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Proper diagnosis and adequate antibiotic treatment of GAS infections </a:t>
                      </a:r>
                      <a:endParaRPr dirty="0"/>
                    </a:p>
                  </a:txBody>
                  <a:tcPr marL="91450" marR="91450" marT="45725" marB="45725"/>
                </a:tc>
              </a:tr>
              <a:tr h="4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Secondary prevention</a:t>
                      </a:r>
                      <a:endParaRPr sz="2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</a:tr>
              <a:tr h="105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The continuous administration of specific antibiotics (</a:t>
                      </a:r>
                      <a:r>
                        <a:rPr lang="en-US" sz="1800" dirty="0" err="1"/>
                        <a:t>benzathine</a:t>
                      </a:r>
                      <a:r>
                        <a:rPr lang="en-US" sz="1800" dirty="0"/>
                        <a:t> penicillin) to patients with a previous attack of rheumatic fever, or well-documented rheumatic heart disease</a:t>
                      </a:r>
                      <a:endParaRPr dirty="0"/>
                    </a:p>
                  </a:txBody>
                  <a:tcPr marL="91450" marR="91450" marT="45725" marB="45725"/>
                </a:tc>
              </a:tr>
              <a:tr h="4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Tertiary prevention</a:t>
                      </a:r>
                      <a:endParaRPr sz="20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</a:tr>
              <a:tr h="1055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Medical management of heart failure, operative management of valve lesions, and treatment for the consequences of RHD, including stroke, infective endocarditis, and arrhythmia</a:t>
                      </a:r>
                      <a:endParaRPr sz="1800"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Prevention of Rheumatic Fever </a:t>
            </a:r>
            <a:br>
              <a:rPr lang="en-US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/>
              <a:t>RH. fever with out </a:t>
            </a:r>
            <a:r>
              <a:rPr lang="en-US" b="1" u="sng" dirty="0" err="1"/>
              <a:t>carditis</a:t>
            </a:r>
            <a:r>
              <a:rPr lang="en-US" b="1" u="sng" dirty="0"/>
              <a:t> :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Requires A.B treatment for 5 </a:t>
            </a:r>
            <a:r>
              <a:rPr lang="en-US" dirty="0" err="1"/>
              <a:t>yrs</a:t>
            </a:r>
            <a:r>
              <a:rPr lang="en-US" dirty="0"/>
              <a:t> or until is aged 21 which is ever longer 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 err="1"/>
              <a:t>RH.fever</a:t>
            </a:r>
            <a:r>
              <a:rPr lang="en-US" b="1" u="sng" dirty="0"/>
              <a:t> with </a:t>
            </a:r>
            <a:r>
              <a:rPr lang="en-US" b="1" u="sng" dirty="0" err="1"/>
              <a:t>carditis</a:t>
            </a:r>
            <a:r>
              <a:rPr lang="en-US" b="1" u="sng" dirty="0"/>
              <a:t> &amp; no residual heart disease </a:t>
            </a:r>
            <a:r>
              <a:rPr lang="en-US" sz="2000" u="sng" dirty="0"/>
              <a:t>( </a:t>
            </a:r>
            <a:r>
              <a:rPr lang="en-US" sz="2000" b="1" u="sng" dirty="0"/>
              <a:t>aside from mild MR ) :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Requires </a:t>
            </a:r>
            <a:r>
              <a:rPr lang="en-US" dirty="0" err="1"/>
              <a:t>A.B.treatment</a:t>
            </a:r>
            <a:r>
              <a:rPr lang="en-US" dirty="0"/>
              <a:t> for 10 years or until 25 </a:t>
            </a:r>
            <a:r>
              <a:rPr lang="en-US" dirty="0" err="1"/>
              <a:t>yrs</a:t>
            </a:r>
            <a:r>
              <a:rPr lang="en-US" dirty="0"/>
              <a:t> which is ever longer 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/>
              <a:t>RH fever with </a:t>
            </a:r>
            <a:r>
              <a:rPr lang="en-US" b="1" u="sng" dirty="0" err="1"/>
              <a:t>carditis</a:t>
            </a:r>
            <a:r>
              <a:rPr lang="en-US" b="1" u="sng" dirty="0"/>
              <a:t> &amp;significant residual heart disease :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Require A.B. treatment at least 10 years from the last episode or until the age of 40 </a:t>
            </a:r>
            <a:r>
              <a:rPr lang="en-US" dirty="0" err="1"/>
              <a:t>yrs</a:t>
            </a:r>
            <a:r>
              <a:rPr lang="en-US" dirty="0"/>
              <a:t> and sometimes for life </a:t>
            </a: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Secondary prevention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9"/>
          <p:cNvSpPr txBox="1">
            <a:spLocks noGrp="1"/>
          </p:cNvSpPr>
          <p:nvPr>
            <p:ph type="ctrTitle"/>
          </p:nvPr>
        </p:nvSpPr>
        <p:spPr>
          <a:xfrm>
            <a:off x="838200" y="344244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Infective Endocarditis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Definition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Acute rheumatic fever (ARF) is an autoimmune inflammatory process that develops as a </a:t>
            </a:r>
            <a:r>
              <a:rPr lang="en-US" dirty="0" err="1"/>
              <a:t>sequela</a:t>
            </a:r>
            <a:r>
              <a:rPr lang="en-US" dirty="0"/>
              <a:t> of streptococcal infection. 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ARF has extremely variable manifestations and remains a clinical syndrome for which no specific diagnostic test exists. 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Rheumatic fever symptoms occur 2–3 weeks after streptococcal pharyngitis, </a:t>
            </a:r>
            <a:endParaRPr dirty="0"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Acute rheumatic fever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body" idx="1"/>
          </p:nvPr>
        </p:nvSpPr>
        <p:spPr>
          <a:xfrm>
            <a:off x="457200" y="17224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It is an infection of the endocardium of one or more cardiac valves or, less commonly, the mural endocardium.</a:t>
            </a:r>
            <a:endParaRPr dirty="0"/>
          </a:p>
          <a:p>
            <a:pPr marL="342900" lvl="0" indent="-1651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The pathologic lesion of IE is </a:t>
            </a:r>
            <a:r>
              <a:rPr lang="en-US" b="1" dirty="0">
                <a:solidFill>
                  <a:srgbClr val="FF0000"/>
                </a:solidFill>
              </a:rPr>
              <a:t>the vegetation </a:t>
            </a:r>
            <a:r>
              <a:rPr lang="en-US" dirty="0"/>
              <a:t>(infected platelet and fibrin thrombus).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1" dirty="0"/>
              <a:t>Etiology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Usually Bacterial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i="1" dirty="0"/>
              <a:t>Staphylococcus </a:t>
            </a:r>
            <a:r>
              <a:rPr lang="en-US" i="1" dirty="0" err="1"/>
              <a:t>aureus</a:t>
            </a:r>
            <a:r>
              <a:rPr lang="en-US" dirty="0"/>
              <a:t> Endocarditis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i="1" dirty="0"/>
              <a:t>Streptococcus </a:t>
            </a:r>
            <a:r>
              <a:rPr lang="en-US" i="1" dirty="0" err="1"/>
              <a:t>viridans</a:t>
            </a:r>
            <a:r>
              <a:rPr lang="en-US" dirty="0"/>
              <a:t> Endocarditis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i="1" dirty="0" err="1"/>
              <a:t>Actinobacillus</a:t>
            </a:r>
            <a:r>
              <a:rPr lang="en-US" i="1" dirty="0"/>
              <a:t> </a:t>
            </a:r>
            <a:r>
              <a:rPr lang="en-US" i="1" dirty="0" err="1"/>
              <a:t>actinomycetemcomitans</a:t>
            </a:r>
            <a:r>
              <a:rPr lang="en-US" dirty="0"/>
              <a:t> Endocarditis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Sometimes Fungal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i="1" dirty="0"/>
              <a:t>Candida </a:t>
            </a:r>
            <a:r>
              <a:rPr lang="en-US" i="1" dirty="0" err="1"/>
              <a:t>albicans</a:t>
            </a:r>
            <a:r>
              <a:rPr lang="en-US" dirty="0"/>
              <a:t> Endocarditis</a:t>
            </a:r>
            <a:endParaRPr dirty="0"/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Infective Endocarditis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rgbClr val="00B0F0"/>
                </a:solidFill>
              </a:rPr>
              <a:t> </a:t>
            </a:r>
            <a:r>
              <a:rPr lang="en-US" u="sng" dirty="0">
                <a:solidFill>
                  <a:srgbClr val="0070C0"/>
                </a:solidFill>
              </a:rPr>
              <a:t>C</a:t>
            </a:r>
            <a:r>
              <a:rPr lang="en-US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onge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nital heart defects</a:t>
            </a:r>
            <a:r>
              <a:rPr lang="en-US" dirty="0"/>
              <a:t>,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dirty="0">
                <a:solidFill>
                  <a:schemeClr val="dk2"/>
                </a:solidFill>
              </a:rPr>
              <a:t> </a:t>
            </a:r>
            <a:r>
              <a:rPr lang="en-US" u="sng" dirty="0">
                <a:solidFill>
                  <a:schemeClr val="dk2"/>
                </a:solidFill>
              </a:rPr>
              <a:t>R</a:t>
            </a:r>
            <a:r>
              <a:rPr lang="en-US" u="sng" dirty="0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heumatic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valvular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disease</a:t>
            </a:r>
            <a:r>
              <a:rPr lang="en-US" dirty="0"/>
              <a:t>,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Bicuspid or calcific aortic valves, 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Mitral valve prolapse</a:t>
            </a:r>
            <a:r>
              <a:rPr lang="en-US" dirty="0"/>
              <a:t>,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 </a:t>
            </a:r>
            <a:r>
              <a:rPr lang="en-US" u="sng" dirty="0">
                <a:solidFill>
                  <a:srgbClr val="FF0000"/>
                </a:solidFill>
              </a:rPr>
              <a:t>H</a:t>
            </a:r>
            <a:r>
              <a:rPr lang="en-US" u="sng" dirty="0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yper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trophic cardiomyopathy</a:t>
            </a:r>
            <a:r>
              <a:rPr lang="en-US" dirty="0"/>
              <a:t>,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Prior endocarditis.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Prosthetic valves and other </a:t>
            </a:r>
            <a:r>
              <a:rPr lang="en-US" dirty="0" err="1"/>
              <a:t>intracardiac</a:t>
            </a:r>
            <a:r>
              <a:rPr lang="en-US" dirty="0"/>
              <a:t> devices.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IV drug abusers have a higher incidence of right-sided endocarditis  </a:t>
            </a:r>
            <a:endParaRPr dirty="0"/>
          </a:p>
        </p:txBody>
      </p:sp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</a:t>
            </a:r>
            <a:r>
              <a:rPr lang="en-US" sz="3200"/>
              <a:t>redisposing factors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b="1" dirty="0"/>
              <a:t>Endothelial damage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b="1" dirty="0"/>
              <a:t>Platelet-fibrin thrombi</a:t>
            </a: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endParaRPr dirty="0"/>
          </a:p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b="1" dirty="0"/>
              <a:t>Microorganism adherence</a:t>
            </a:r>
            <a:endParaRPr dirty="0"/>
          </a:p>
        </p:txBody>
      </p:sp>
      <p:sp>
        <p:nvSpPr>
          <p:cNvPr id="355" name="Google Shape;355;p4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Pathogenesis</a:t>
            </a: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4343400" y="2145792"/>
            <a:ext cx="484632" cy="9784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4315968" y="3657600"/>
            <a:ext cx="484632" cy="9784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-US" sz="3300"/>
              <a:t>Infective Endocarditis</a:t>
            </a:r>
            <a:endParaRPr/>
          </a:p>
        </p:txBody>
      </p:sp>
      <p:grpSp>
        <p:nvGrpSpPr>
          <p:cNvPr id="363" name="Google Shape;363;p44"/>
          <p:cNvGrpSpPr/>
          <p:nvPr/>
        </p:nvGrpSpPr>
        <p:grpSpPr>
          <a:xfrm>
            <a:off x="457200" y="1600255"/>
            <a:ext cx="8229599" cy="4525851"/>
            <a:chOff x="0" y="55"/>
            <a:chExt cx="8229599" cy="4525851"/>
          </a:xfrm>
        </p:grpSpPr>
        <p:sp>
          <p:nvSpPr>
            <p:cNvPr id="364" name="Google Shape;364;p44"/>
            <p:cNvSpPr/>
            <p:nvPr/>
          </p:nvSpPr>
          <p:spPr>
            <a:xfrm rot="5400000">
              <a:off x="4713034" y="-1529550"/>
              <a:ext cx="1766186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CFCF">
                <a:alpha val="89803"/>
              </a:srgbClr>
            </a:solidFill>
            <a:ln w="9525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4"/>
            <p:cNvSpPr txBox="1"/>
            <p:nvPr/>
          </p:nvSpPr>
          <p:spPr>
            <a:xfrm>
              <a:off x="2962655" y="307047"/>
              <a:ext cx="5180726" cy="15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80000" bIns="400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Toxic presentation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Progressive valve destruction &amp; metastatic infection developing in days to weeks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Most commonly caused by S. </a:t>
              </a:r>
              <a:r>
                <a:rPr lang="en-US" sz="21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aureus</a:t>
              </a:r>
              <a:endParaRPr dirty="0"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0" y="55"/>
              <a:ext cx="2962656" cy="220773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982D2B"/>
                </a:gs>
                <a:gs pos="80000">
                  <a:srgbClr val="C83D39"/>
                </a:gs>
                <a:gs pos="100000">
                  <a:srgbClr val="CC3A36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 txBox="1"/>
            <p:nvPr/>
          </p:nvSpPr>
          <p:spPr>
            <a:xfrm>
              <a:off x="107773" y="107828"/>
              <a:ext cx="2747110" cy="1992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Acute </a:t>
              </a: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 rot="5400000">
              <a:off x="4713034" y="788569"/>
              <a:ext cx="1766186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CFCF">
                <a:alpha val="89803"/>
              </a:srgbClr>
            </a:solidFill>
            <a:ln w="9525" cap="flat" cmpd="sng">
              <a:solidFill>
                <a:srgbClr val="E7CFC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 txBox="1"/>
            <p:nvPr/>
          </p:nvSpPr>
          <p:spPr>
            <a:xfrm>
              <a:off x="2962655" y="2625166"/>
              <a:ext cx="5180726" cy="15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80000" bIns="40000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Mild toxicity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Presentation over weeks to months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Rarely leads to metastatic infection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Most commonly S. </a:t>
              </a:r>
              <a:r>
                <a:rPr lang="en-US" sz="21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viridans</a:t>
              </a: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or enterococcus</a:t>
              </a:r>
              <a:endParaRPr dirty="0"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0" y="2318174"/>
              <a:ext cx="2962656" cy="220773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982D2B"/>
                </a:gs>
                <a:gs pos="80000">
                  <a:srgbClr val="C83D39"/>
                </a:gs>
                <a:gs pos="100000">
                  <a:srgbClr val="CC3A36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4"/>
            <p:cNvSpPr txBox="1"/>
            <p:nvPr/>
          </p:nvSpPr>
          <p:spPr>
            <a:xfrm>
              <a:off x="107773" y="2425947"/>
              <a:ext cx="2747110" cy="1992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Subacute</a:t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544096"/>
            <a:ext cx="7762874" cy="495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37" y="583657"/>
            <a:ext cx="7467600" cy="548521"/>
          </a:xfrm>
        </p:spPr>
        <p:txBody>
          <a:bodyPr/>
          <a:lstStyle/>
          <a:p>
            <a:r>
              <a:rPr lang="en-US" dirty="0" smtClean="0"/>
              <a:t>Manifestations of 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6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Toxic manifestations: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Fever,Anorexia</a:t>
            </a:r>
            <a:r>
              <a:rPr lang="en-US" dirty="0"/>
              <a:t>, Headache, Malaise.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Cardiac :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The original cardiac lesion +/- additional lesion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*Rupture of </a:t>
            </a:r>
            <a:r>
              <a:rPr lang="en-US" b="1" dirty="0" err="1">
                <a:solidFill>
                  <a:srgbClr val="FF0000"/>
                </a:solidFill>
              </a:rPr>
              <a:t>cordae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tendinae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 acute  MR 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*</a:t>
            </a:r>
            <a:r>
              <a:rPr lang="en-US" b="1" dirty="0">
                <a:solidFill>
                  <a:srgbClr val="FF0000"/>
                </a:solidFill>
              </a:rPr>
              <a:t>Perforated cusps </a:t>
            </a:r>
            <a:r>
              <a:rPr lang="en-US" dirty="0"/>
              <a:t>( acute AR, acute MR 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…Acute LT sided heart failure 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 err="1"/>
              <a:t>Thrombolism</a:t>
            </a:r>
            <a:r>
              <a:rPr lang="en-US" b="1" u="sng" dirty="0"/>
              <a:t> 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CNS …..Stroke (cerebral infarction) …hemiplegia.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UL - LL … </a:t>
            </a:r>
            <a:r>
              <a:rPr lang="en-US" dirty="0" err="1"/>
              <a:t>Ischaemia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Mesenteric occlusion …. acute abdomen.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Mycotic</a:t>
            </a:r>
            <a:r>
              <a:rPr lang="en-US" dirty="0"/>
              <a:t> aneurysm occurring at points in the artery wall that have</a:t>
            </a:r>
            <a:endParaRPr dirty="0"/>
          </a:p>
          <a:p>
            <a:pPr marL="0" lvl="0" indent="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been weakened by infection in the vasa </a:t>
            </a:r>
            <a:r>
              <a:rPr lang="en-US" dirty="0" err="1"/>
              <a:t>vasorum</a:t>
            </a:r>
            <a:r>
              <a:rPr lang="en-US" dirty="0"/>
              <a:t> or where septic</a:t>
            </a:r>
            <a:endParaRPr dirty="0"/>
          </a:p>
          <a:p>
            <a:pPr marL="0" lvl="0" indent="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emboli have lodged … fibrosis.. aneurysm ..rupture…</a:t>
            </a:r>
            <a:r>
              <a:rPr lang="en-US" dirty="0" err="1"/>
              <a:t>subarachinoid</a:t>
            </a:r>
            <a:r>
              <a:rPr lang="en-US" dirty="0"/>
              <a:t> </a:t>
            </a:r>
            <a:r>
              <a:rPr lang="en-US" dirty="0" err="1"/>
              <a:t>haemorrhage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u="sng" dirty="0"/>
              <a:t>Renal 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Infarction Gross </a:t>
            </a:r>
            <a:r>
              <a:rPr lang="en-US" dirty="0" err="1"/>
              <a:t>haematuria</a:t>
            </a:r>
            <a:r>
              <a:rPr lang="en-US" dirty="0"/>
              <a:t>. 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•Immune complex GN(</a:t>
            </a:r>
            <a:r>
              <a:rPr lang="en-US" dirty="0" err="1"/>
              <a:t>membranoproliferative</a:t>
            </a:r>
            <a:r>
              <a:rPr lang="en-US" dirty="0"/>
              <a:t>)---‘microscopic  </a:t>
            </a:r>
            <a:r>
              <a:rPr lang="en-US" dirty="0" err="1"/>
              <a:t>haematuria</a:t>
            </a:r>
            <a:r>
              <a:rPr lang="en-US" dirty="0"/>
              <a:t> and </a:t>
            </a:r>
            <a:r>
              <a:rPr lang="en-US" dirty="0" err="1"/>
              <a:t>proteinurai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• Flea beaten kidney due to </a:t>
            </a:r>
            <a:r>
              <a:rPr lang="en-US" dirty="0" err="1"/>
              <a:t>capillaritis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383" name="Google Shape;383;p4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EYE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1</a:t>
            </a:r>
            <a:r>
              <a:rPr lang="en-US" b="1" dirty="0">
                <a:solidFill>
                  <a:srgbClr val="FF0000"/>
                </a:solidFill>
              </a:rPr>
              <a:t>. Roth's spot by fundus examination </a:t>
            </a:r>
            <a:r>
              <a:rPr lang="en-US" dirty="0"/>
              <a:t>(vasculitis)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2. </a:t>
            </a:r>
            <a:r>
              <a:rPr lang="en-US" b="1" dirty="0" err="1">
                <a:solidFill>
                  <a:srgbClr val="FF0000"/>
                </a:solidFill>
              </a:rPr>
              <a:t>Subconjunctival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haemorrhage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(vasculitis)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3. </a:t>
            </a:r>
            <a:r>
              <a:rPr lang="en-US" b="1" dirty="0">
                <a:solidFill>
                  <a:srgbClr val="FF0000"/>
                </a:solidFill>
              </a:rPr>
              <a:t>Sudden blindness </a:t>
            </a:r>
            <a:r>
              <a:rPr lang="en-US" dirty="0"/>
              <a:t>(central retinal artery occlusion)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UL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 dirty="0"/>
              <a:t>Osler's nodules (vasculitis)</a:t>
            </a:r>
            <a:endParaRPr b="1" u="sng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 dirty="0"/>
              <a:t> </a:t>
            </a:r>
            <a:r>
              <a:rPr lang="en-US" dirty="0" err="1"/>
              <a:t>Intracutaneous</a:t>
            </a:r>
            <a:r>
              <a:rPr lang="en-US" dirty="0"/>
              <a:t>, Small nodules, Over the bulbs of the fingers,</a:t>
            </a:r>
            <a:r>
              <a:rPr lang="en-US" i="1" dirty="0"/>
              <a:t> </a:t>
            </a:r>
            <a:r>
              <a:rPr lang="en-US" dirty="0"/>
              <a:t>Tender.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 dirty="0"/>
              <a:t> </a:t>
            </a:r>
            <a:endParaRPr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600" dirty="0"/>
              <a:t> </a:t>
            </a:r>
            <a:r>
              <a:rPr lang="en-US" sz="3600" b="1" u="sng" dirty="0"/>
              <a:t>Clubbing</a:t>
            </a:r>
            <a:endParaRPr sz="3600" dirty="0"/>
          </a:p>
          <a:p>
            <a:pPr marL="0" lvl="0" indent="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**(Pale clubbing or toxic clubbing), </a:t>
            </a:r>
            <a:r>
              <a:rPr lang="en-US" dirty="0"/>
              <a:t>it occurs with long standing cases</a:t>
            </a:r>
            <a:endParaRPr dirty="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So,  it is common in </a:t>
            </a:r>
            <a:r>
              <a:rPr lang="en-US" dirty="0" err="1"/>
              <a:t>subacute</a:t>
            </a:r>
            <a:r>
              <a:rPr lang="en-US" dirty="0"/>
              <a:t> rather than acute cases.</a:t>
            </a:r>
            <a:endParaRPr dirty="0"/>
          </a:p>
          <a:p>
            <a:pPr marL="342900" lvl="0" indent="-19177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i="1" dirty="0"/>
              <a:t>** Splinter </a:t>
            </a:r>
            <a:r>
              <a:rPr lang="en-US" b="1" i="1" dirty="0" err="1"/>
              <a:t>haemorrhage</a:t>
            </a:r>
            <a:r>
              <a:rPr lang="en-US" b="1" i="1" dirty="0"/>
              <a:t> </a:t>
            </a:r>
            <a:r>
              <a:rPr lang="en-US" b="1" dirty="0"/>
              <a:t>(vasculitis)</a:t>
            </a:r>
            <a:endParaRPr dirty="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Longitudinal.</a:t>
            </a:r>
            <a:endParaRPr dirty="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Under nails.</a:t>
            </a:r>
            <a:endParaRPr dirty="0"/>
          </a:p>
          <a:p>
            <a:pPr marL="0" lvl="0" indent="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** </a:t>
            </a:r>
            <a:r>
              <a:rPr lang="en-US" b="1" dirty="0" err="1"/>
              <a:t>Ganeway</a:t>
            </a:r>
            <a:r>
              <a:rPr lang="en-US" b="1" dirty="0"/>
              <a:t> lesions or spots</a:t>
            </a:r>
            <a:endParaRPr dirty="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Reddish or hemorrhagic patches on "the palms or the soles.</a:t>
            </a:r>
            <a:endParaRPr dirty="0"/>
          </a:p>
          <a:p>
            <a:pPr marL="342900" lvl="0" indent="-34290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i="1" dirty="0"/>
              <a:t> </a:t>
            </a:r>
            <a:r>
              <a:rPr lang="en-US" dirty="0"/>
              <a:t>They are painless.</a:t>
            </a:r>
            <a:endParaRPr dirty="0"/>
          </a:p>
          <a:p>
            <a:pPr marL="342900" lvl="0" indent="-19177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• Affects: heart, joints, CNS, skin and subcutaneous tissues.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most significant complication of ARF is </a:t>
            </a:r>
            <a:r>
              <a:rPr lang="en-US" b="1" dirty="0">
                <a:solidFill>
                  <a:srgbClr val="FF0000"/>
                </a:solidFill>
              </a:rPr>
              <a:t>rheumatic heart disease</a:t>
            </a:r>
            <a:r>
              <a:rPr lang="en-US" dirty="0"/>
              <a:t>, which usually occurs after repeated bouts of acute illness.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Persons who have experienced an episode of ARF are predisposed to recurrence following subsequent 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group A streptococcal infections</a:t>
            </a:r>
            <a:r>
              <a:rPr lang="en-US" dirty="0"/>
              <a:t>.</a:t>
            </a:r>
            <a:endParaRPr dirty="0"/>
          </a:p>
          <a:p>
            <a:pPr marL="342900" lvl="0" indent="-1651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 err="1"/>
              <a:t>Spleenomegaly</a:t>
            </a:r>
            <a:r>
              <a:rPr lang="en-US" b="1" u="sng" dirty="0"/>
              <a:t> 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It occurs with longstanding cases.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Soft.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Mild enlargement.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Tenderness.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Friction rub usually present with splenic infarction.</a:t>
            </a:r>
            <a:endParaRPr dirty="0"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 </a:t>
            </a:r>
            <a:r>
              <a:rPr lang="en-US" b="1" u="sng" dirty="0"/>
              <a:t>Arthritis or arthralgia </a:t>
            </a:r>
            <a:r>
              <a:rPr lang="en-US" dirty="0"/>
              <a:t>of big joint is frequently seen.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u="sng" dirty="0" err="1"/>
              <a:t>Peticheal</a:t>
            </a:r>
            <a:r>
              <a:rPr lang="en-US" b="1" u="sng" dirty="0"/>
              <a:t> hemorrhages </a:t>
            </a:r>
            <a:r>
              <a:rPr lang="en-US" dirty="0"/>
              <a:t>of the </a:t>
            </a:r>
            <a:r>
              <a:rPr lang="en-US" dirty="0" err="1"/>
              <a:t>skine</a:t>
            </a:r>
            <a:r>
              <a:rPr lang="en-US" dirty="0"/>
              <a:t> due to toxic </a:t>
            </a:r>
            <a:r>
              <a:rPr lang="en-US" dirty="0" err="1"/>
              <a:t>capillaritis</a:t>
            </a:r>
            <a:r>
              <a:rPr lang="en-US" dirty="0"/>
              <a:t>.</a:t>
            </a: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401" name="Google Shape;401;p4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0" descr="Endocarditis is an infection of the heart's valves or its inner lining (endocardium). It is most common in people who have a damaged, diseased, or artificial heart valve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4286"/>
          <a:stretch/>
        </p:blipFill>
        <p:spPr>
          <a:xfrm>
            <a:off x="666750" y="123824"/>
            <a:ext cx="8134350" cy="61817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  <p:pic>
        <p:nvPicPr>
          <p:cNvPr id="412" name="Google Shape;412;p51" descr="Oslers1a_small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500" r="16666" b="19118"/>
          <a:stretch/>
        </p:blipFill>
        <p:spPr>
          <a:xfrm>
            <a:off x="405729" y="1371600"/>
            <a:ext cx="2642271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/>
          <p:nvPr/>
        </p:nvSpPr>
        <p:spPr>
          <a:xfrm>
            <a:off x="3048000" y="2133600"/>
            <a:ext cx="5638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Osler’s Nodes: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Small, Painful Petechiae In Extremities</a:t>
            </a:r>
            <a:endParaRPr/>
          </a:p>
        </p:txBody>
      </p:sp>
      <p:pic>
        <p:nvPicPr>
          <p:cNvPr id="414" name="Google Shape;41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3505200"/>
            <a:ext cx="4586287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 rotWithShape="1">
          <a:blip r:embed="rId5">
            <a:alphaModFix/>
          </a:blip>
          <a:srcRect l="24614" t="20512"/>
          <a:stretch/>
        </p:blipFill>
        <p:spPr>
          <a:xfrm>
            <a:off x="4876800" y="3429000"/>
            <a:ext cx="3661390" cy="289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Pathognomonic of IE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Non-tender dermal abscesses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Janeway Lesions</a:t>
            </a:r>
            <a:endParaRPr/>
          </a:p>
        </p:txBody>
      </p:sp>
      <p:pic>
        <p:nvPicPr>
          <p:cNvPr id="422" name="Google Shape;422;p52" descr="JANEWAYLESIO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2832483"/>
            <a:ext cx="2546350" cy="361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Late-appearing symptom in endocarditis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These represent damage to capillaries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May also appear due to nail trauma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28" name="Google Shape;428;p5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Splinter Hemorrhages</a:t>
            </a:r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0400" y="2743200"/>
            <a:ext cx="1802987" cy="37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 rotWithShape="1">
          <a:blip r:embed="rId4">
            <a:alphaModFix/>
          </a:blip>
          <a:srcRect l="17543" r="10526" b="17122"/>
          <a:stretch/>
        </p:blipFill>
        <p:spPr>
          <a:xfrm>
            <a:off x="1447800" y="3810000"/>
            <a:ext cx="3443288" cy="2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36" name="Google Shape;436;p5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Dukes criteria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363415"/>
            <a:ext cx="78771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90441"/>
          <a:stretch/>
        </p:blipFill>
        <p:spPr>
          <a:xfrm>
            <a:off x="657224" y="1091442"/>
            <a:ext cx="7862888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224" y="1798929"/>
            <a:ext cx="78676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  <p:pic>
        <p:nvPicPr>
          <p:cNvPr id="450" name="Google Shape;45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295400"/>
            <a:ext cx="8610600" cy="53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56"/>
          <p:cNvCxnSpPr/>
          <p:nvPr/>
        </p:nvCxnSpPr>
        <p:spPr>
          <a:xfrm>
            <a:off x="838200" y="2286000"/>
            <a:ext cx="16002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56"/>
          <p:cNvCxnSpPr/>
          <p:nvPr/>
        </p:nvCxnSpPr>
        <p:spPr>
          <a:xfrm rot="10800000" flipH="1">
            <a:off x="762000" y="3058344"/>
            <a:ext cx="609600" cy="1124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56"/>
          <p:cNvCxnSpPr/>
          <p:nvPr/>
        </p:nvCxnSpPr>
        <p:spPr>
          <a:xfrm>
            <a:off x="762000" y="3505200"/>
            <a:ext cx="25146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56"/>
          <p:cNvCxnSpPr/>
          <p:nvPr/>
        </p:nvCxnSpPr>
        <p:spPr>
          <a:xfrm>
            <a:off x="762000" y="5029200"/>
            <a:ext cx="3124200" cy="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60" name="Google Shape;46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69971"/>
            <a:ext cx="8534400" cy="6639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/>
              <a:t>Non-specific prevention measures to be followed in high-risk and intermediate-risk patients</a:t>
            </a:r>
            <a:endParaRPr/>
          </a:p>
        </p:txBody>
      </p:sp>
      <p:pic>
        <p:nvPicPr>
          <p:cNvPr id="467" name="Google Shape;46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52563"/>
            <a:ext cx="8229599" cy="540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9" y="603681"/>
            <a:ext cx="8061203" cy="515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Prosthetic heart valves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Previous bacterial endocarditis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Congenital cardiac malformations (class </a:t>
            </a:r>
            <a:r>
              <a:rPr lang="en-US" dirty="0" err="1"/>
              <a:t>IIa</a:t>
            </a:r>
            <a:r>
              <a:rPr lang="en-US" dirty="0"/>
              <a:t>)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Unrepaired cyanotic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Repaired with residual shunt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First 6 months after repair with prosthetic material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Cardiac transplant recipients with valve regurgitation due to structurally abnormal valve</a:t>
            </a:r>
            <a:endParaRPr dirty="0"/>
          </a:p>
        </p:txBody>
      </p:sp>
      <p:sp>
        <p:nvSpPr>
          <p:cNvPr id="473" name="Google Shape;473;p5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534399" cy="1219200"/>
          </a:xfrm>
          <a:prstGeom prst="rect">
            <a:avLst/>
          </a:prstGeom>
          <a:solidFill>
            <a:schemeClr val="lt1"/>
          </a:solidFill>
          <a:ln w="38100" cap="flat" cmpd="thickThin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Cardiac Conditions in which Antibiotic Prophylaxis Is Recommended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876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For patients with underlying cardiac conditions, prophylaxis </a:t>
            </a:r>
            <a:r>
              <a:rPr lang="en-US" b="1" dirty="0"/>
              <a:t>is reasonable </a:t>
            </a:r>
            <a:r>
              <a:rPr lang="en-US" dirty="0"/>
              <a:t>for all </a:t>
            </a:r>
            <a:r>
              <a:rPr lang="en-US" b="1" dirty="0"/>
              <a:t>dental procedures </a:t>
            </a:r>
            <a:r>
              <a:rPr lang="en-US" dirty="0"/>
              <a:t>that involve manipulation of either gingival tissue or </a:t>
            </a:r>
            <a:r>
              <a:rPr lang="en-US" dirty="0" err="1"/>
              <a:t>peri</a:t>
            </a:r>
            <a:r>
              <a:rPr lang="en-US" dirty="0"/>
              <a:t>-apical region </a:t>
            </a:r>
            <a:r>
              <a:rPr lang="en-US" b="1" dirty="0"/>
              <a:t>of teeth or perforation of oral mucosa</a:t>
            </a:r>
            <a:r>
              <a:rPr lang="en-US" dirty="0"/>
              <a:t>.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Prophylaxis is </a:t>
            </a:r>
            <a:r>
              <a:rPr lang="en-US" b="1" dirty="0"/>
              <a:t>not recommended </a:t>
            </a:r>
            <a:r>
              <a:rPr lang="en-US" dirty="0"/>
              <a:t>solely on the basis of an increased lifetime risk for acquisition of infective endocarditis.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dirty="0"/>
              <a:t>Administration of antibiotics solely to prevent endocarditis is </a:t>
            </a:r>
            <a:r>
              <a:rPr lang="en-US" b="1" u="sng" dirty="0"/>
              <a:t>not recommended </a:t>
            </a:r>
            <a:r>
              <a:rPr lang="en-US" dirty="0"/>
              <a:t>for patients who undergo a genitourinary or gastrointestinal tract procedure</a:t>
            </a:r>
            <a:endParaRPr dirty="0"/>
          </a:p>
        </p:txBody>
      </p:sp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534399" cy="1219200"/>
          </a:xfrm>
          <a:prstGeom prst="rect">
            <a:avLst/>
          </a:prstGeom>
          <a:solidFill>
            <a:schemeClr val="lt1"/>
          </a:solidFill>
          <a:ln w="38100" cap="flat" cmpd="thickThin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Dental and Surgical Procedures in which Endocarditis Prophylaxis Is Recommended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/>
              <a:t>Recommended prophylaxis for high-risk dental procedures in high-risk patients</a:t>
            </a:r>
            <a:endParaRPr/>
          </a:p>
        </p:txBody>
      </p:sp>
      <p:pic>
        <p:nvPicPr>
          <p:cNvPr id="485" name="Google Shape;48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09" y="1752600"/>
            <a:ext cx="8864991" cy="442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4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the setting of acute IE, institute antibiotic therapy as soon as possible to minimize </a:t>
            </a:r>
            <a:r>
              <a:rPr lang="en-US" dirty="0" err="1"/>
              <a:t>valvular</a:t>
            </a:r>
            <a:r>
              <a:rPr lang="en-US" dirty="0"/>
              <a:t> damage.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Three to 5 sets </a:t>
            </a:r>
            <a:r>
              <a:rPr lang="en-US" dirty="0"/>
              <a:t>of blood cultures are obtained within 60 to 90 minutes, followed by the infusion of the appropriate antibiotic regimen.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By necessity, the initial antibiotic choice is </a:t>
            </a:r>
            <a:r>
              <a:rPr lang="en-US" b="1" dirty="0"/>
              <a:t>empiric in nature</a:t>
            </a:r>
            <a:r>
              <a:rPr lang="en-US" dirty="0"/>
              <a:t>, determined by clinical history and physical examination findings.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Native valve endocarditis </a:t>
            </a:r>
            <a:r>
              <a:rPr lang="en-US" dirty="0"/>
              <a:t>(NVE) for synergistic coverage of </a:t>
            </a:r>
            <a:r>
              <a:rPr lang="en-US" b="1" dirty="0"/>
              <a:t>streptococci</a:t>
            </a:r>
            <a:r>
              <a:rPr lang="en-US" dirty="0"/>
              <a:t>. …….</a:t>
            </a:r>
            <a:r>
              <a:rPr lang="en-US" b="1" dirty="0"/>
              <a:t>penicillin G and gentamicin</a:t>
            </a:r>
            <a:endParaRPr dirty="0"/>
          </a:p>
        </p:txBody>
      </p:sp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Treatment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Patients with a history </a:t>
            </a:r>
            <a:r>
              <a:rPr lang="en-US" b="1" dirty="0"/>
              <a:t>of IV drug </a:t>
            </a:r>
            <a:r>
              <a:rPr lang="en-US" dirty="0"/>
              <a:t>(to cover for </a:t>
            </a:r>
            <a:r>
              <a:rPr lang="en-US" b="1" dirty="0"/>
              <a:t>methicillin-sensitive</a:t>
            </a:r>
            <a:r>
              <a:rPr lang="en-US" dirty="0"/>
              <a:t> staphylococci ) …….</a:t>
            </a:r>
            <a:r>
              <a:rPr lang="en-US" b="1" dirty="0" err="1"/>
              <a:t>Nafcillin</a:t>
            </a:r>
            <a:r>
              <a:rPr lang="en-US" b="1" dirty="0"/>
              <a:t> and gentamicin. 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emergence of methicillin-resistant S .</a:t>
            </a:r>
            <a:r>
              <a:rPr lang="en-US" dirty="0" err="1"/>
              <a:t>aureus</a:t>
            </a:r>
            <a:r>
              <a:rPr lang="en-US" dirty="0"/>
              <a:t> (MRSA) and penicillin-resistant streptococci have led  to substitution of </a:t>
            </a:r>
            <a:r>
              <a:rPr lang="en-US" b="1" dirty="0" err="1"/>
              <a:t>vancomycin</a:t>
            </a:r>
            <a:r>
              <a:rPr lang="en-US" dirty="0"/>
              <a:t> in place of a penicillin antibiotic.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7" name="Google Shape;497;p6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/>
              <a:t>Prosthetic</a:t>
            </a:r>
            <a:r>
              <a:rPr lang="en-US" dirty="0"/>
              <a:t> valve endocarditis (PVE) ……</a:t>
            </a:r>
            <a:r>
              <a:rPr lang="en-US" b="1" dirty="0" err="1"/>
              <a:t>Vancomycin</a:t>
            </a:r>
            <a:r>
              <a:rPr lang="en-US" b="1" dirty="0"/>
              <a:t> and gentamicin</a:t>
            </a:r>
            <a:r>
              <a:rPr lang="en-US" dirty="0"/>
              <a:t> may be used for treatment.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</a:t>
            </a:r>
            <a:r>
              <a:rPr lang="en-US" b="1" dirty="0"/>
              <a:t>Rifampin</a:t>
            </a:r>
            <a:r>
              <a:rPr lang="en-US" dirty="0"/>
              <a:t> is necessary for individuals with infection of prosthetic valves or other foreign bodies</a:t>
            </a:r>
            <a:endParaRPr dirty="0"/>
          </a:p>
        </p:txBody>
      </p:sp>
      <p:sp>
        <p:nvSpPr>
          <p:cNvPr id="503" name="Google Shape;503;p6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Used in patients with native valve endocarditis with CHF refractory to TT,, paravalvular abcess &amp; intracardiac fistula 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-In prosthetic dehiscent valves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Surgery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000" dirty="0"/>
              <a:t>Q: Based on the recent IE diagnostic criteria, the two most important parameters for the diagnosis of this infection are</a:t>
            </a:r>
            <a:endParaRPr dirty="0"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UcPeriod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laboratory abnormalities and positive blood cultures</a:t>
            </a:r>
            <a:endParaRPr dirty="0"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UcPeriod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positive blood cultures and echo changes</a:t>
            </a:r>
            <a:endParaRPr dirty="0"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UcPeriod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ECG changes and positive physical findings</a:t>
            </a:r>
            <a:endParaRPr dirty="0"/>
          </a:p>
          <a:p>
            <a:pPr marL="514350" lvl="0" indent="-5143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UcPeriod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positive physical findings and positive blood cultures</a:t>
            </a:r>
            <a:endParaRPr dirty="0"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dirty="0"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515" name="Google Shape;515;p6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Quiz 1</a:t>
            </a:r>
            <a:endParaRPr/>
          </a:p>
        </p:txBody>
      </p:sp>
      <p:pic>
        <p:nvPicPr>
          <p:cNvPr id="516" name="Google Shape;51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6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6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6" descr="This is the correct answer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6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76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1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371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1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371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1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371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1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371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250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6"/>
          <p:cNvSpPr/>
          <p:nvPr/>
        </p:nvSpPr>
        <p:spPr>
          <a:xfrm>
            <a:off x="457199" y="3581400"/>
            <a:ext cx="7416129" cy="533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 45-year-oldwoman is scheduled for a major dental extraction in 3 days. She has a history of rheumatic heart disease with mitral regurgitation. She is allergic to penicillin. Regarding the antibiotic prophylaxis, </a:t>
            </a:r>
            <a:r>
              <a:rPr lang="en-US" b="1" dirty="0"/>
              <a:t>The most appropriate response is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Ampicillin 2 g orally 1 hour before the procedure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Clindamycin 600 mg orally 1 hour before the  procedure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Cephalexin 500 mg orally 2 hours before the procedure.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No prophylaxis is required in this situation</a:t>
            </a:r>
            <a:endParaRPr dirty="0"/>
          </a:p>
        </p:txBody>
      </p:sp>
      <p:sp>
        <p:nvSpPr>
          <p:cNvPr id="548" name="Google Shape;548;p6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Quiz 2</a:t>
            </a:r>
            <a:endParaRPr/>
          </a:p>
        </p:txBody>
      </p:sp>
      <p:sp>
        <p:nvSpPr>
          <p:cNvPr id="549" name="Google Shape;549;p67"/>
          <p:cNvSpPr/>
          <p:nvPr/>
        </p:nvSpPr>
        <p:spPr>
          <a:xfrm>
            <a:off x="438386" y="3962400"/>
            <a:ext cx="7105414" cy="533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a 12-year child with fever and joint pain, the following clinical feature are suggestive of acute rheumatic fever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Pain and swelling in the small joint of the hand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RT sternal border diastolic </a:t>
            </a:r>
            <a:r>
              <a:rPr lang="en-US" dirty="0" err="1"/>
              <a:t>murmure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Migratory arthritis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The presence of splenomegaly</a:t>
            </a:r>
            <a:endParaRPr dirty="0"/>
          </a:p>
          <a:p>
            <a:pPr marL="514350" lvl="0" indent="-514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lphaUcPeriod"/>
            </a:pPr>
            <a:r>
              <a:rPr lang="en-US" dirty="0"/>
              <a:t>Associated with joint </a:t>
            </a:r>
            <a:r>
              <a:rPr lang="en-US" dirty="0" err="1"/>
              <a:t>deformety</a:t>
            </a:r>
            <a:endParaRPr dirty="0"/>
          </a:p>
          <a:p>
            <a:pPr marL="514350" lvl="0" indent="-3365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555" name="Google Shape;555;p6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Quiz 3</a:t>
            </a:r>
            <a:endParaRPr/>
          </a:p>
        </p:txBody>
      </p:sp>
      <p:sp>
        <p:nvSpPr>
          <p:cNvPr id="556" name="Google Shape;556;p68"/>
          <p:cNvSpPr/>
          <p:nvPr/>
        </p:nvSpPr>
        <p:spPr>
          <a:xfrm>
            <a:off x="438386" y="3962400"/>
            <a:ext cx="3600214" cy="5334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9" y="1557538"/>
            <a:ext cx="7216820" cy="476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8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Inappropriate treatment of streptococcal pharyngitis is the main cause of acute rheumatic fever especially with over crowding.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Carditis is the most serious sequalae of rheumatic fever.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each arthritis in a child to be considered as rheumatic fever.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Rheumatic heart disease is considered the common risk factor for infective endocarditis.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62" name="Google Shape;562;p6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Take home masseage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Gewitz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MH, 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Baltimore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RS, </a:t>
            </a:r>
            <a:r>
              <a:rPr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Tani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LY et al.,: Revision of the Jones Criteria for the Diagnosis of Acute Rheumatic Fever in the Era of Doppler EchocardiographyA Scientific Statement From the American Heart Association.</a:t>
            </a:r>
            <a:r>
              <a:rPr lang="en-US"/>
              <a:t>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Circulation. 2015;131:1806–1818.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Baddour LM, Wilson WR, Bayer AS, et al.,: Infective Endocarditis in Adults: Diagnosis, Antimicrobial Therapy, and Management of Complications: A Scientific Statement for Healthcare Professionals From the American Heart Association. Circulation. 2015 Oct 13. 132 (15):1435-86.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568" name="Google Shape;568;p7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References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>
            <a:spLocks noGrp="1"/>
          </p:cNvSpPr>
          <p:nvPr>
            <p:ph type="title"/>
          </p:nvPr>
        </p:nvSpPr>
        <p:spPr>
          <a:xfrm>
            <a:off x="1524000" y="2631162"/>
            <a:ext cx="6096000" cy="110799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8890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Times New Roman"/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Pathogenesis:</a:t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29" y="1666875"/>
            <a:ext cx="80772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100929" y="1371600"/>
            <a:ext cx="8942142" cy="522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ARF is characterized by </a:t>
            </a:r>
            <a:r>
              <a:rPr lang="en-US" b="1" dirty="0"/>
              <a:t>non </a:t>
            </a:r>
            <a:r>
              <a:rPr lang="en-US" b="1" dirty="0" err="1"/>
              <a:t>suppurative</a:t>
            </a:r>
            <a:r>
              <a:rPr lang="en-US" dirty="0"/>
              <a:t> inflammatory lesions of the joints, heart, subcutaneous tissue, and central nervous system.</a:t>
            </a:r>
            <a:endParaRPr dirty="0"/>
          </a:p>
          <a:p>
            <a:pPr marL="342900" lvl="0" indent="-34290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 dirty="0"/>
              <a:t>Molecular mimicry </a:t>
            </a:r>
            <a:r>
              <a:rPr lang="en-US" dirty="0"/>
              <a:t>accounts for the tissue injury that occurs in rheumatic fever.</a:t>
            </a:r>
            <a:endParaRPr dirty="0"/>
          </a:p>
          <a:p>
            <a:pPr marL="342900" lvl="0" indent="-34290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 this process, the </a:t>
            </a:r>
            <a:r>
              <a:rPr lang="en-US" b="1" dirty="0"/>
              <a:t>patient's immune responses </a:t>
            </a:r>
            <a:r>
              <a:rPr lang="en-US" dirty="0"/>
              <a:t>(both B- and T-cell mediated) are </a:t>
            </a:r>
            <a:r>
              <a:rPr lang="en-US" b="1" dirty="0"/>
              <a:t>unable to </a:t>
            </a:r>
            <a:r>
              <a:rPr lang="en-US" dirty="0"/>
              <a:t>distinguish between the invading microbe and certain host tissues.</a:t>
            </a:r>
            <a:endParaRPr dirty="0"/>
          </a:p>
          <a:p>
            <a:pPr marL="342900" lvl="0" indent="-342900" algn="just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The </a:t>
            </a:r>
            <a:r>
              <a:rPr lang="en-US" b="1" dirty="0"/>
              <a:t>resultant inflammation </a:t>
            </a:r>
            <a:r>
              <a:rPr lang="en-US" dirty="0"/>
              <a:t>may persist well beyond the acute infection and produces the several manifestations of rheumatic fever.</a:t>
            </a:r>
            <a:endParaRPr dirty="0"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Pathogenesis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2528</Words>
  <Application>Microsoft Office PowerPoint</Application>
  <PresentationFormat>On-screen Show (4:3)</PresentationFormat>
  <Paragraphs>320</Paragraphs>
  <Slides>72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verdana</vt:lpstr>
      <vt:lpstr>Noto Sans Symbols</vt:lpstr>
      <vt:lpstr>Calibri</vt:lpstr>
      <vt:lpstr>Times New Roman</vt:lpstr>
      <vt:lpstr>Helvetica Neue</vt:lpstr>
      <vt:lpstr>Arial</vt:lpstr>
      <vt:lpstr>Office Theme</vt:lpstr>
      <vt:lpstr>PowerPoint Presentation</vt:lpstr>
      <vt:lpstr>Acute Rheumatic Fever &amp; Infective endocardities  </vt:lpstr>
      <vt:lpstr>Indented Learning Outcomes (ILOs)</vt:lpstr>
      <vt:lpstr>Acute rheumatic fever </vt:lpstr>
      <vt:lpstr>PowerPoint Presentation</vt:lpstr>
      <vt:lpstr>PowerPoint Presentation</vt:lpstr>
      <vt:lpstr>PowerPoint Presentation</vt:lpstr>
      <vt:lpstr>Pathogenesis:</vt:lpstr>
      <vt:lpstr>Pathogenesis</vt:lpstr>
      <vt:lpstr>PowerPoint Presentation</vt:lpstr>
      <vt:lpstr>PowerPoint Presentation</vt:lpstr>
      <vt:lpstr>Pathology </vt:lpstr>
      <vt:lpstr>Clinical features</vt:lpstr>
      <vt:lpstr> Sore throat </vt:lpstr>
      <vt:lpstr>Fever </vt:lpstr>
      <vt:lpstr> The Major manfistations</vt:lpstr>
      <vt:lpstr>1. Arthritis</vt:lpstr>
      <vt:lpstr>2. Carditis</vt:lpstr>
      <vt:lpstr>The signs of carditis include:  </vt:lpstr>
      <vt:lpstr>Characteristic murmurs of acute carditis include  </vt:lpstr>
      <vt:lpstr>3. Sydenham Chorea</vt:lpstr>
      <vt:lpstr>4.Erythema Marginatum</vt:lpstr>
      <vt:lpstr>-</vt:lpstr>
      <vt:lpstr>5. Subcutaneous nodules</vt:lpstr>
      <vt:lpstr>PowerPoint Presentation</vt:lpstr>
      <vt:lpstr> Other symptoms </vt:lpstr>
      <vt:lpstr>Work up</vt:lpstr>
      <vt:lpstr>PowerPoint Presentation</vt:lpstr>
      <vt:lpstr>PowerPoint Presentation</vt:lpstr>
      <vt:lpstr>Diagnostic criteria for rheumatic fever – modified 2015 Jones criteria</vt:lpstr>
      <vt:lpstr>Notice that  </vt:lpstr>
      <vt:lpstr>PowerPoint Presentation</vt:lpstr>
      <vt:lpstr>PowerPoint Presentation</vt:lpstr>
      <vt:lpstr>TREATMENT</vt:lpstr>
      <vt:lpstr>Active treatment </vt:lpstr>
      <vt:lpstr>PowerPoint Presentation</vt:lpstr>
      <vt:lpstr> Prevention of Rheumatic Fever  </vt:lpstr>
      <vt:lpstr>Secondary prevention </vt:lpstr>
      <vt:lpstr>Infective Endocarditis</vt:lpstr>
      <vt:lpstr>Definition</vt:lpstr>
      <vt:lpstr>Infective Endocarditis</vt:lpstr>
      <vt:lpstr>Predisposing factors</vt:lpstr>
      <vt:lpstr>Pathogenesis</vt:lpstr>
      <vt:lpstr>Infective Endocarditis</vt:lpstr>
      <vt:lpstr>Manifestations of 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Janeway Lesions</vt:lpstr>
      <vt:lpstr>Splinter Hemorrhages</vt:lpstr>
      <vt:lpstr>Dukes criteria </vt:lpstr>
      <vt:lpstr>PowerPoint Presentation</vt:lpstr>
      <vt:lpstr>PowerPoint Presentation</vt:lpstr>
      <vt:lpstr>PowerPoint Presentation</vt:lpstr>
      <vt:lpstr>Non-specific prevention measures to be followed in high-risk and intermediate-risk patients</vt:lpstr>
      <vt:lpstr>Cardiac Conditions in which Antibiotic Prophylaxis Is Recommended</vt:lpstr>
      <vt:lpstr>Dental and Surgical Procedures in which Endocarditis Prophylaxis Is Recommended</vt:lpstr>
      <vt:lpstr>Recommended prophylaxis for high-risk dental procedures in high-risk patients</vt:lpstr>
      <vt:lpstr>Treatment</vt:lpstr>
      <vt:lpstr>PowerPoint Presentation</vt:lpstr>
      <vt:lpstr>PowerPoint Presentation</vt:lpstr>
      <vt:lpstr>Surgery </vt:lpstr>
      <vt:lpstr>Quiz 1</vt:lpstr>
      <vt:lpstr>Quiz 2</vt:lpstr>
      <vt:lpstr>Quiz 3</vt:lpstr>
      <vt:lpstr>Take home masseage</vt:lpstr>
      <vt:lpstr>References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naglaa afifi mohamed ali</dc:creator>
  <cp:lastModifiedBy>Abdul Rahman Ashraf Hussein Mohamed Abo El-Majd</cp:lastModifiedBy>
  <cp:revision>24</cp:revision>
  <dcterms:created xsi:type="dcterms:W3CDTF">2020-05-29T20:38:29Z</dcterms:created>
  <dcterms:modified xsi:type="dcterms:W3CDTF">2025-07-05T12:46:28Z</dcterms:modified>
</cp:coreProperties>
</file>